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72" r:id="rId14"/>
    <p:sldId id="268" r:id="rId15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6556992468"/>
          <c:y val="3.01026598186518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4100587.32</c:v>
                </c:pt>
                <c:pt idx="1">
                  <c:v>395518.4200000001</c:v>
                </c:pt>
                <c:pt idx="2">
                  <c:v>29706.920000000006</c:v>
                </c:pt>
                <c:pt idx="3">
                  <c:v>4525812.6599999992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4177943.22</c:v>
                </c:pt>
                <c:pt idx="1">
                  <c:v>401846.71</c:v>
                </c:pt>
                <c:pt idx="2">
                  <c:v>30000</c:v>
                </c:pt>
                <c:pt idx="3">
                  <c:v>4609789.9300000025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4213276.6900000004</c:v>
                </c:pt>
                <c:pt idx="1">
                  <c:v>420572.2900000001</c:v>
                </c:pt>
                <c:pt idx="2">
                  <c:v>34200.71</c:v>
                </c:pt>
                <c:pt idx="3">
                  <c:v>4668049.6900000004</c:v>
                </c:pt>
              </c:numCache>
            </c:numRef>
          </c:val>
        </c:ser>
        <c:axId val="61225600"/>
        <c:axId val="64233856"/>
      </c:barChart>
      <c:catAx>
        <c:axId val="6122560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64233856"/>
        <c:crosses val="autoZero"/>
        <c:auto val="1"/>
        <c:lblAlgn val="ctr"/>
        <c:lblOffset val="100"/>
      </c:catAx>
      <c:valAx>
        <c:axId val="64233856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61225600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12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321980.89</c:v>
                </c:pt>
                <c:pt idx="1">
                  <c:v>13701.869999999999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2010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327132.58</c:v>
                </c:pt>
                <c:pt idx="1">
                  <c:v>25830.32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List1!$D$2:$D$3</c:f>
              <c:numCache>
                <c:formatCode>#,##0</c:formatCode>
                <c:ptCount val="2"/>
                <c:pt idx="0">
                  <c:v>321732</c:v>
                </c:pt>
                <c:pt idx="1">
                  <c:v>25397.75</c:v>
                </c:pt>
              </c:numCache>
            </c:numRef>
          </c:val>
        </c:ser>
        <c:axId val="42406272"/>
        <c:axId val="42407808"/>
      </c:barChart>
      <c:catAx>
        <c:axId val="424062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42407808"/>
        <c:crosses val="autoZero"/>
        <c:auto val="1"/>
        <c:lblAlgn val="ctr"/>
        <c:lblOffset val="100"/>
      </c:catAx>
      <c:valAx>
        <c:axId val="42407808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240627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96815.039999999994</c:v>
                </c:pt>
                <c:pt idx="1">
                  <c:v>33403.39</c:v>
                </c:pt>
                <c:pt idx="2">
                  <c:v>231851.57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98364.08</c:v>
                </c:pt>
                <c:pt idx="1">
                  <c:v>33937.840000000004</c:v>
                </c:pt>
                <c:pt idx="2">
                  <c:v>235561.2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105751.48</c:v>
                </c:pt>
                <c:pt idx="1">
                  <c:v>34758.090000000004</c:v>
                </c:pt>
                <c:pt idx="2">
                  <c:v>251590.03</c:v>
                </c:pt>
              </c:numCache>
            </c:numRef>
          </c:val>
        </c:ser>
        <c:axId val="89409792"/>
        <c:axId val="89411584"/>
      </c:barChart>
      <c:catAx>
        <c:axId val="89409792"/>
        <c:scaling>
          <c:orientation val="minMax"/>
        </c:scaling>
        <c:axPos val="b"/>
        <c:numFmt formatCode="General" sourceLinked="1"/>
        <c:tickLblPos val="nextTo"/>
        <c:crossAx val="89411584"/>
        <c:crosses val="autoZero"/>
        <c:auto val="1"/>
        <c:lblAlgn val="ctr"/>
        <c:lblOffset val="100"/>
      </c:catAx>
      <c:valAx>
        <c:axId val="89411584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89409792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86"/>
          <c:y val="0.93584357975858457"/>
          <c:w val="0.57159245175715157"/>
          <c:h val="6.4156420241417253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2812283.9099999997</c:v>
                </c:pt>
                <c:pt idx="1">
                  <c:v>52415.42</c:v>
                </c:pt>
                <c:pt idx="2">
                  <c:v>454687.48000000004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2857280.4499999997</c:v>
                </c:pt>
                <c:pt idx="1">
                  <c:v>53254.07</c:v>
                </c:pt>
                <c:pt idx="2">
                  <c:v>461962.48000000004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2866454.13</c:v>
                </c:pt>
                <c:pt idx="1">
                  <c:v>54248.57</c:v>
                </c:pt>
                <c:pt idx="2">
                  <c:v>463800.66</c:v>
                </c:pt>
              </c:numCache>
            </c:numRef>
          </c:val>
        </c:ser>
        <c:axId val="89417984"/>
        <c:axId val="89534848"/>
      </c:barChart>
      <c:catAx>
        <c:axId val="89417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9534848"/>
        <c:crosses val="autoZero"/>
        <c:auto val="1"/>
        <c:lblAlgn val="ctr"/>
        <c:lblOffset val="100"/>
      </c:catAx>
      <c:valAx>
        <c:axId val="895348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9417984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13111.47</c:v>
                </c:pt>
                <c:pt idx="1">
                  <c:v>6.09</c:v>
                </c:pt>
                <c:pt idx="2">
                  <c:v>242.36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13321.25</c:v>
                </c:pt>
                <c:pt idx="1">
                  <c:v>6.1899999999999995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20097.73</c:v>
                </c:pt>
                <c:pt idx="1">
                  <c:v>0.68</c:v>
                </c:pt>
                <c:pt idx="2">
                  <c:v>50</c:v>
                </c:pt>
              </c:numCache>
            </c:numRef>
          </c:val>
        </c:ser>
        <c:axId val="89566592"/>
        <c:axId val="89701760"/>
      </c:barChart>
      <c:catAx>
        <c:axId val="895665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9701760"/>
        <c:crosses val="autoZero"/>
        <c:auto val="1"/>
        <c:lblAlgn val="ctr"/>
        <c:lblOffset val="100"/>
      </c:catAx>
      <c:valAx>
        <c:axId val="89701760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9566592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293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2009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16211.98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prežek prihodkov 2010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43122.61</c:v>
                </c:pt>
              </c:numCache>
            </c:numRef>
          </c:val>
        </c:ser>
        <c:axId val="90038656"/>
        <c:axId val="90040192"/>
      </c:barChart>
      <c:catAx>
        <c:axId val="90038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90040192"/>
        <c:crosses val="autoZero"/>
        <c:auto val="1"/>
        <c:lblAlgn val="ctr"/>
        <c:lblOffset val="100"/>
      </c:catAx>
      <c:valAx>
        <c:axId val="90040192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90038656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77"/>
          <c:y val="3.0102626453308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320810.71999999997</c:v>
                </c:pt>
                <c:pt idx="1">
                  <c:v>37708.43</c:v>
                </c:pt>
                <c:pt idx="2">
                  <c:v>36999.269999999997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325943.69</c:v>
                </c:pt>
                <c:pt idx="1">
                  <c:v>38311.760000000002</c:v>
                </c:pt>
                <c:pt idx="2">
                  <c:v>37591.26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303881.01</c:v>
                </c:pt>
                <c:pt idx="1">
                  <c:v>71042.66</c:v>
                </c:pt>
                <c:pt idx="2">
                  <c:v>45648.62</c:v>
                </c:pt>
              </c:numCache>
            </c:numRef>
          </c:val>
        </c:ser>
        <c:axId val="81102336"/>
        <c:axId val="81103872"/>
      </c:barChart>
      <c:catAx>
        <c:axId val="81102336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81103872"/>
        <c:crosses val="autoZero"/>
        <c:lblAlgn val="ctr"/>
        <c:lblOffset val="100"/>
      </c:catAx>
      <c:valAx>
        <c:axId val="81103872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811023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3289496384768252"/>
          <c:y val="0.74357995555397816"/>
          <c:w val="0.49831136819854543"/>
          <c:h val="6.1826811833811272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7982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1336.74</c:v>
                </c:pt>
                <c:pt idx="1">
                  <c:v>17209.809999999994</c:v>
                </c:pt>
                <c:pt idx="2">
                  <c:v>4246.6100000000024</c:v>
                </c:pt>
                <c:pt idx="3">
                  <c:v>6913.76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1000</c:v>
                </c:pt>
                <c:pt idx="1">
                  <c:v>17500</c:v>
                </c:pt>
                <c:pt idx="2">
                  <c:v>6500</c:v>
                </c:pt>
                <c:pt idx="3">
                  <c:v>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217.89000000000001</c:v>
                </c:pt>
                <c:pt idx="1">
                  <c:v>20701.62</c:v>
                </c:pt>
                <c:pt idx="2">
                  <c:v>6922.94</c:v>
                </c:pt>
                <c:pt idx="3">
                  <c:v>6358.26</c:v>
                </c:pt>
              </c:numCache>
            </c:numRef>
          </c:val>
        </c:ser>
        <c:axId val="81150336"/>
        <c:axId val="81151872"/>
      </c:barChart>
      <c:catAx>
        <c:axId val="8115033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151872"/>
        <c:crosses val="autoZero"/>
        <c:auto val="1"/>
        <c:lblAlgn val="ctr"/>
        <c:lblOffset val="100"/>
      </c:catAx>
      <c:valAx>
        <c:axId val="81151872"/>
        <c:scaling>
          <c:orientation val="minMax"/>
          <c:max val="60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150336"/>
        <c:crosses val="autoZero"/>
        <c:crossBetween val="between"/>
        <c:majorUnit val="5000"/>
        <c:minorUnit val="1000"/>
      </c:valAx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5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993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382078.14999999997</c:v>
                </c:pt>
                <c:pt idx="1">
                  <c:v>139284.72</c:v>
                </c:pt>
                <c:pt idx="2">
                  <c:v>247162.33</c:v>
                </c:pt>
                <c:pt idx="3">
                  <c:v>15598.79</c:v>
                </c:pt>
                <c:pt idx="4">
                  <c:v>16958.09</c:v>
                </c:pt>
                <c:pt idx="5">
                  <c:v>13701.869999999999</c:v>
                </c:pt>
                <c:pt idx="6">
                  <c:v>3681456.8099999996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390649.35</c:v>
                </c:pt>
                <c:pt idx="1">
                  <c:v>154690.16</c:v>
                </c:pt>
                <c:pt idx="2">
                  <c:v>251854.74000000002</c:v>
                </c:pt>
                <c:pt idx="3">
                  <c:v>15848.369999999999</c:v>
                </c:pt>
                <c:pt idx="4">
                  <c:v>17229.43</c:v>
                </c:pt>
                <c:pt idx="5">
                  <c:v>25830.32</c:v>
                </c:pt>
                <c:pt idx="6">
                  <c:v>3740360.12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358659.42000000004</c:v>
                </c:pt>
                <c:pt idx="1">
                  <c:v>149188.28</c:v>
                </c:pt>
                <c:pt idx="2">
                  <c:v>259226.33</c:v>
                </c:pt>
                <c:pt idx="3">
                  <c:v>15015.859999999999</c:v>
                </c:pt>
                <c:pt idx="4">
                  <c:v>20688.07</c:v>
                </c:pt>
                <c:pt idx="5">
                  <c:v>25397.75</c:v>
                </c:pt>
                <c:pt idx="6">
                  <c:v>3776602.96</c:v>
                </c:pt>
              </c:numCache>
            </c:numRef>
          </c:val>
        </c:ser>
        <c:axId val="81183104"/>
        <c:axId val="81184640"/>
      </c:barChart>
      <c:catAx>
        <c:axId val="81183104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1184640"/>
        <c:crosses val="autoZero"/>
        <c:auto val="1"/>
        <c:lblAlgn val="ctr"/>
        <c:lblOffset val="100"/>
      </c:catAx>
      <c:valAx>
        <c:axId val="8118464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183104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56"/>
          <c:y val="0.93096609552623633"/>
          <c:w val="0.50260715585542659"/>
          <c:h val="6.1826811833811231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258353.14</c:v>
                </c:pt>
                <c:pt idx="1">
                  <c:v>9919.2300000000014</c:v>
                </c:pt>
                <c:pt idx="2">
                  <c:v>6513.42</c:v>
                </c:pt>
                <c:pt idx="3">
                  <c:v>23731.58</c:v>
                </c:pt>
                <c:pt idx="4">
                  <c:v>38254.83</c:v>
                </c:pt>
                <c:pt idx="5">
                  <c:v>13053.33</c:v>
                </c:pt>
                <c:pt idx="6">
                  <c:v>487.57</c:v>
                </c:pt>
                <c:pt idx="7">
                  <c:v>1750.03</c:v>
                </c:pt>
                <c:pt idx="8">
                  <c:v>5039.4800000000005</c:v>
                </c:pt>
                <c:pt idx="9">
                  <c:v>24975.54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262486.78999999998</c:v>
                </c:pt>
                <c:pt idx="1">
                  <c:v>11777.949999999999</c:v>
                </c:pt>
                <c:pt idx="2">
                  <c:v>6617.63</c:v>
                </c:pt>
                <c:pt idx="3">
                  <c:v>24111.29</c:v>
                </c:pt>
                <c:pt idx="4">
                  <c:v>30000</c:v>
                </c:pt>
                <c:pt idx="5">
                  <c:v>13262.18</c:v>
                </c:pt>
                <c:pt idx="6">
                  <c:v>495.37</c:v>
                </c:pt>
                <c:pt idx="7">
                  <c:v>1778.03</c:v>
                </c:pt>
                <c:pt idx="8">
                  <c:v>5120.1100000000015</c:v>
                </c:pt>
                <c:pt idx="9">
                  <c:v>35000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247936.86</c:v>
                </c:pt>
                <c:pt idx="1">
                  <c:v>7754.22</c:v>
                </c:pt>
                <c:pt idx="2">
                  <c:v>6477.5</c:v>
                </c:pt>
                <c:pt idx="3">
                  <c:v>23011.829999999998</c:v>
                </c:pt>
                <c:pt idx="4">
                  <c:v>27938.129999999997</c:v>
                </c:pt>
                <c:pt idx="5">
                  <c:v>14389.230000000001</c:v>
                </c:pt>
                <c:pt idx="6">
                  <c:v>1058.55</c:v>
                </c:pt>
                <c:pt idx="7">
                  <c:v>3337.42</c:v>
                </c:pt>
                <c:pt idx="8">
                  <c:v>4471.3</c:v>
                </c:pt>
                <c:pt idx="9">
                  <c:v>22284.38</c:v>
                </c:pt>
              </c:numCache>
            </c:numRef>
          </c:val>
        </c:ser>
        <c:axId val="81320960"/>
        <c:axId val="81326848"/>
      </c:barChart>
      <c:catAx>
        <c:axId val="813209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326848"/>
        <c:crosses val="autoZero"/>
        <c:auto val="1"/>
        <c:lblAlgn val="ctr"/>
        <c:lblOffset val="100"/>
      </c:catAx>
      <c:valAx>
        <c:axId val="813268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32096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50061.920000000006</c:v>
                </c:pt>
                <c:pt idx="1">
                  <c:v>3766.98</c:v>
                </c:pt>
                <c:pt idx="2">
                  <c:v>85455.82</c:v>
                </c:pt>
                <c:pt idx="3">
                  <c:v>139284.72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50862.91</c:v>
                </c:pt>
                <c:pt idx="1">
                  <c:v>3827.25</c:v>
                </c:pt>
                <c:pt idx="2">
                  <c:v>100000</c:v>
                </c:pt>
                <c:pt idx="3">
                  <c:v>154690.16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35609.65</c:v>
                </c:pt>
                <c:pt idx="1">
                  <c:v>4337.91</c:v>
                </c:pt>
                <c:pt idx="2">
                  <c:v>109240.72</c:v>
                </c:pt>
                <c:pt idx="3">
                  <c:v>149188.28</c:v>
                </c:pt>
              </c:numCache>
            </c:numRef>
          </c:val>
        </c:ser>
        <c:axId val="81483648"/>
        <c:axId val="81485184"/>
      </c:barChart>
      <c:catAx>
        <c:axId val="814836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485184"/>
        <c:crosses val="autoZero"/>
        <c:auto val="1"/>
        <c:lblAlgn val="ctr"/>
        <c:lblOffset val="100"/>
      </c:catAx>
      <c:valAx>
        <c:axId val="814851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48364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83978304337556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56017</c:v>
                </c:pt>
                <c:pt idx="1">
                  <c:v>36519.020000000004</c:v>
                </c:pt>
                <c:pt idx="2">
                  <c:v>9962.2000000000007</c:v>
                </c:pt>
                <c:pt idx="3">
                  <c:v>2129.23</c:v>
                </c:pt>
                <c:pt idx="4">
                  <c:v>28084.480000000003</c:v>
                </c:pt>
                <c:pt idx="5">
                  <c:v>18388.649999999998</c:v>
                </c:pt>
                <c:pt idx="6">
                  <c:v>2179.12</c:v>
                </c:pt>
                <c:pt idx="7">
                  <c:v>798.75</c:v>
                </c:pt>
                <c:pt idx="8">
                  <c:v>3681.22</c:v>
                </c:pt>
                <c:pt idx="9">
                  <c:v>19164</c:v>
                </c:pt>
                <c:pt idx="10">
                  <c:v>12434.88</c:v>
                </c:pt>
                <c:pt idx="11">
                  <c:v>19977.88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56913.27</c:v>
                </c:pt>
                <c:pt idx="1">
                  <c:v>37103.32</c:v>
                </c:pt>
                <c:pt idx="2">
                  <c:v>10121.6</c:v>
                </c:pt>
                <c:pt idx="3">
                  <c:v>2163.3000000000002</c:v>
                </c:pt>
                <c:pt idx="4">
                  <c:v>28533.829999999998</c:v>
                </c:pt>
                <c:pt idx="5">
                  <c:v>18682.86</c:v>
                </c:pt>
                <c:pt idx="6">
                  <c:v>1200</c:v>
                </c:pt>
                <c:pt idx="7">
                  <c:v>811.53</c:v>
                </c:pt>
                <c:pt idx="8">
                  <c:v>3740.12</c:v>
                </c:pt>
                <c:pt idx="9">
                  <c:v>19470.62</c:v>
                </c:pt>
                <c:pt idx="10">
                  <c:v>12633.84</c:v>
                </c:pt>
                <c:pt idx="11">
                  <c:v>20297.53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79366.73</c:v>
                </c:pt>
                <c:pt idx="1">
                  <c:v>37545.65</c:v>
                </c:pt>
                <c:pt idx="2">
                  <c:v>9915.51</c:v>
                </c:pt>
                <c:pt idx="3">
                  <c:v>2356.88</c:v>
                </c:pt>
                <c:pt idx="4">
                  <c:v>24964.95</c:v>
                </c:pt>
                <c:pt idx="5">
                  <c:v>16189.16</c:v>
                </c:pt>
                <c:pt idx="6">
                  <c:v>755.91</c:v>
                </c:pt>
                <c:pt idx="7">
                  <c:v>714.25</c:v>
                </c:pt>
                <c:pt idx="8">
                  <c:v>6173.89</c:v>
                </c:pt>
                <c:pt idx="9">
                  <c:v>15044.47</c:v>
                </c:pt>
                <c:pt idx="10">
                  <c:v>12416.220000000001</c:v>
                </c:pt>
                <c:pt idx="11">
                  <c:v>21500.34</c:v>
                </c:pt>
              </c:numCache>
            </c:numRef>
          </c:val>
        </c:ser>
        <c:axId val="83989248"/>
        <c:axId val="83990784"/>
      </c:barChart>
      <c:catAx>
        <c:axId val="839892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3990784"/>
        <c:crosses val="autoZero"/>
        <c:auto val="1"/>
        <c:lblAlgn val="ctr"/>
        <c:lblOffset val="100"/>
      </c:catAx>
      <c:valAx>
        <c:axId val="839907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989248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196"/>
          <c:y val="0.8823634767390191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1674.11</c:v>
                </c:pt>
                <c:pt idx="1">
                  <c:v>4334.37</c:v>
                </c:pt>
                <c:pt idx="2">
                  <c:v>9300.1</c:v>
                </c:pt>
                <c:pt idx="3">
                  <c:v>1438.3799999999999</c:v>
                </c:pt>
                <c:pt idx="4">
                  <c:v>2276.75</c:v>
                </c:pt>
                <c:pt idx="5">
                  <c:v>1836.6799999999998</c:v>
                </c:pt>
                <c:pt idx="6">
                  <c:v>847.65</c:v>
                </c:pt>
                <c:pt idx="7">
                  <c:v>1020.66</c:v>
                </c:pt>
                <c:pt idx="8">
                  <c:v>1093.31</c:v>
                </c:pt>
                <c:pt idx="9">
                  <c:v>8005.14</c:v>
                </c:pt>
                <c:pt idx="10">
                  <c:v>1520.37</c:v>
                </c:pt>
                <c:pt idx="11">
                  <c:v>3975.62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1700.9</c:v>
                </c:pt>
                <c:pt idx="1">
                  <c:v>4403.72</c:v>
                </c:pt>
                <c:pt idx="2">
                  <c:v>6000</c:v>
                </c:pt>
                <c:pt idx="3">
                  <c:v>1461.3899999999999</c:v>
                </c:pt>
                <c:pt idx="4">
                  <c:v>2313.1799999999998</c:v>
                </c:pt>
                <c:pt idx="5">
                  <c:v>1200</c:v>
                </c:pt>
                <c:pt idx="6">
                  <c:v>861.21</c:v>
                </c:pt>
                <c:pt idx="7">
                  <c:v>1036.99</c:v>
                </c:pt>
                <c:pt idx="8">
                  <c:v>1110.8</c:v>
                </c:pt>
                <c:pt idx="9">
                  <c:v>14000</c:v>
                </c:pt>
                <c:pt idx="10">
                  <c:v>1544.7</c:v>
                </c:pt>
                <c:pt idx="11">
                  <c:v>4039.23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2016.47</c:v>
                </c:pt>
                <c:pt idx="1">
                  <c:v>6040.51</c:v>
                </c:pt>
                <c:pt idx="2">
                  <c:v>2420.8300000000004</c:v>
                </c:pt>
                <c:pt idx="3">
                  <c:v>1492.33</c:v>
                </c:pt>
                <c:pt idx="4">
                  <c:v>3207.36</c:v>
                </c:pt>
                <c:pt idx="5">
                  <c:v>422.90999999999997</c:v>
                </c:pt>
                <c:pt idx="6">
                  <c:v>1455.1</c:v>
                </c:pt>
                <c:pt idx="7">
                  <c:v>953.28000000000009</c:v>
                </c:pt>
                <c:pt idx="8">
                  <c:v>1198.0999999999999</c:v>
                </c:pt>
                <c:pt idx="9">
                  <c:v>7814.81</c:v>
                </c:pt>
                <c:pt idx="10">
                  <c:v>1413.5</c:v>
                </c:pt>
                <c:pt idx="11">
                  <c:v>2763.65</c:v>
                </c:pt>
              </c:numCache>
            </c:numRef>
          </c:val>
        </c:ser>
        <c:axId val="84094336"/>
        <c:axId val="84100224"/>
      </c:barChart>
      <c:catAx>
        <c:axId val="840943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4100224"/>
        <c:crosses val="autoZero"/>
        <c:auto val="1"/>
        <c:lblAlgn val="ctr"/>
        <c:lblOffset val="100"/>
      </c:catAx>
      <c:valAx>
        <c:axId val="8410022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409433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58.11</c:v>
                </c:pt>
                <c:pt idx="1">
                  <c:v>1965.02</c:v>
                </c:pt>
                <c:pt idx="2">
                  <c:v>0</c:v>
                </c:pt>
                <c:pt idx="3">
                  <c:v>15598.79</c:v>
                </c:pt>
                <c:pt idx="4">
                  <c:v>15437.720000000001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2010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59.04</c:v>
                </c:pt>
                <c:pt idx="1">
                  <c:v>1996.46</c:v>
                </c:pt>
                <c:pt idx="2">
                  <c:v>0</c:v>
                </c:pt>
                <c:pt idx="3">
                  <c:v>15848.369999999999</c:v>
                </c:pt>
                <c:pt idx="4">
                  <c:v>15684.730000000001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0</c:v>
                </c:pt>
                <c:pt idx="1">
                  <c:v>2179.5</c:v>
                </c:pt>
                <c:pt idx="2">
                  <c:v>317.52</c:v>
                </c:pt>
                <c:pt idx="3">
                  <c:v>15015.859999999999</c:v>
                </c:pt>
                <c:pt idx="4">
                  <c:v>19274.57</c:v>
                </c:pt>
              </c:numCache>
            </c:numRef>
          </c:val>
        </c:ser>
        <c:axId val="84224256"/>
        <c:axId val="84234240"/>
      </c:barChart>
      <c:catAx>
        <c:axId val="842242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4234240"/>
        <c:crosses val="autoZero"/>
        <c:auto val="1"/>
        <c:lblAlgn val="ctr"/>
        <c:lblOffset val="100"/>
      </c:catAx>
      <c:valAx>
        <c:axId val="8423424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422425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17.02.2011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25.397,75 €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9.670,88 € - nakup osnovnih sredstev iz nakazil MŠŠ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1.606,77 € - nakup osnovnih sredstev iz sredstev za šolski sklad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13.379,74 €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 740,36 € - nakup domofona iz sredstev zavarovalnice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907704" y="692696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jeZBesedilom 5"/>
          <p:cNvSpPr txBox="1"/>
          <p:nvPr/>
        </p:nvSpPr>
        <p:spPr>
          <a:xfrm>
            <a:off x="1331640" y="3789040"/>
            <a:ext cx="7864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RAZPOREDITEV PRESEŽKA:</a:t>
            </a:r>
          </a:p>
          <a:p>
            <a:endParaRPr lang="sl-SI" b="1" dirty="0" smtClean="0"/>
          </a:p>
          <a:p>
            <a:pPr>
              <a:buFontTx/>
              <a:buChar char="-"/>
            </a:pPr>
            <a:r>
              <a:rPr lang="sl-SI" dirty="0" smtClean="0"/>
              <a:t> 15.000,00 € - nakup osnovnih sredstev</a:t>
            </a:r>
          </a:p>
          <a:p>
            <a:pPr>
              <a:buFontTx/>
              <a:buChar char="-"/>
            </a:pPr>
            <a:r>
              <a:rPr lang="sl-SI" dirty="0" smtClean="0"/>
              <a:t> 20.000,00 € - pokrivanje stroškov naslednjega obračunskega obdobja</a:t>
            </a:r>
          </a:p>
          <a:p>
            <a:pPr>
              <a:buFontTx/>
              <a:buChar char="-"/>
            </a:pPr>
            <a:r>
              <a:rPr lang="sl-SI" dirty="0" smtClean="0"/>
              <a:t>   9.649,35 € - nerazporejeno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OBČANOV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642918"/>
          <a:ext cx="8286808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1024</TotalTime>
  <Words>166</Words>
  <Application>Microsoft Office PowerPoint</Application>
  <PresentationFormat>Diaprojekcija na zaslonu (4:3)</PresentationFormat>
  <Paragraphs>32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Default Design</vt:lpstr>
      <vt:lpstr> Primerjava - PRIHODKI </vt:lpstr>
      <vt:lpstr>Primerjava – PRIHODKI OBČANOV </vt:lpstr>
      <vt:lpstr>Primerjava – DRUGI PRIHODKI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STROŠKI STORITEV   </vt:lpstr>
      <vt:lpstr>Primerjava – AMORTIZACIJA   </vt:lpstr>
      <vt:lpstr>Primerjava – STROŠKI DELA </vt:lpstr>
      <vt:lpstr>Primerjava – STROŠKI DELA  </vt:lpstr>
      <vt:lpstr>Primerjava - ODHODKI </vt:lpstr>
      <vt:lpstr>Primerjava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86</cp:revision>
  <dcterms:created xsi:type="dcterms:W3CDTF">2008-02-26T14:04:13Z</dcterms:created>
  <dcterms:modified xsi:type="dcterms:W3CDTF">2011-02-17T08:34:18Z</dcterms:modified>
</cp:coreProperties>
</file>